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5" r:id="rId5"/>
    <p:sldId id="303" r:id="rId6"/>
    <p:sldId id="283" r:id="rId7"/>
    <p:sldId id="286" r:id="rId8"/>
    <p:sldId id="285" r:id="rId9"/>
    <p:sldId id="284" r:id="rId10"/>
    <p:sldId id="295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7" r:id="rId19"/>
    <p:sldId id="294" r:id="rId20"/>
    <p:sldId id="296" r:id="rId21"/>
    <p:sldId id="298" r:id="rId22"/>
    <p:sldId id="266" r:id="rId23"/>
    <p:sldId id="275" r:id="rId24"/>
    <p:sldId id="277" r:id="rId25"/>
    <p:sldId id="276" r:id="rId26"/>
    <p:sldId id="278" r:id="rId27"/>
    <p:sldId id="280" r:id="rId28"/>
    <p:sldId id="281" r:id="rId29"/>
    <p:sldId id="279" r:id="rId30"/>
    <p:sldId id="282" r:id="rId31"/>
    <p:sldId id="299" r:id="rId32"/>
    <p:sldId id="301" r:id="rId33"/>
    <p:sldId id="300" r:id="rId34"/>
    <p:sldId id="302" r:id="rId35"/>
    <p:sldId id="267" r:id="rId36"/>
    <p:sldId id="307" r:id="rId37"/>
    <p:sldId id="308" r:id="rId38"/>
    <p:sldId id="309" r:id="rId39"/>
    <p:sldId id="310" r:id="rId40"/>
    <p:sldId id="311" r:id="rId41"/>
    <p:sldId id="313" r:id="rId42"/>
    <p:sldId id="312" r:id="rId43"/>
    <p:sldId id="314" r:id="rId44"/>
    <p:sldId id="272" r:id="rId45"/>
    <p:sldId id="304" r:id="rId46"/>
    <p:sldId id="315" r:id="rId47"/>
    <p:sldId id="305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FB90632-D06C-49BC-A259-60603424625C}">
          <p14:sldIdLst>
            <p14:sldId id="256"/>
          </p14:sldIdLst>
        </p14:section>
        <p14:section name="Аудитория социальных сетей" id="{7773AAAB-B951-4163-AE0D-5CE0E8AA4CBC}">
          <p14:sldIdLst>
            <p14:sldId id="257"/>
          </p14:sldIdLst>
        </p14:section>
        <p14:section name="Преимущества социальных сетей" id="{71452603-D9CA-4A96-8BEE-30FE4F8D8806}">
          <p14:sldIdLst>
            <p14:sldId id="261"/>
          </p14:sldIdLst>
        </p14:section>
        <p14:section name="Решаемые задачи" id="{0CE22C97-9B10-4696-8EAD-0A066143112D}">
          <p14:sldIdLst>
            <p14:sldId id="265"/>
          </p14:sldIdLst>
        </p14:section>
        <p14:section name="Кейсы" id="{E4F74808-A304-422C-AA25-80C0C9ED8221}">
          <p14:sldIdLst>
            <p14:sldId id="303"/>
            <p14:sldId id="283"/>
            <p14:sldId id="286"/>
            <p14:sldId id="285"/>
            <p14:sldId id="284"/>
            <p14:sldId id="295"/>
            <p14:sldId id="287"/>
            <p14:sldId id="288"/>
            <p14:sldId id="289"/>
            <p14:sldId id="290"/>
            <p14:sldId id="291"/>
            <p14:sldId id="292"/>
            <p14:sldId id="293"/>
            <p14:sldId id="297"/>
            <p14:sldId id="294"/>
            <p14:sldId id="296"/>
            <p14:sldId id="298"/>
            <p14:sldId id="266"/>
            <p14:sldId id="275"/>
            <p14:sldId id="277"/>
            <p14:sldId id="276"/>
            <p14:sldId id="278"/>
            <p14:sldId id="280"/>
            <p14:sldId id="281"/>
            <p14:sldId id="279"/>
            <p14:sldId id="282"/>
            <p14:sldId id="299"/>
            <p14:sldId id="301"/>
            <p14:sldId id="300"/>
            <p14:sldId id="302"/>
            <p14:sldId id="267"/>
            <p14:sldId id="307"/>
            <p14:sldId id="308"/>
            <p14:sldId id="309"/>
            <p14:sldId id="310"/>
            <p14:sldId id="311"/>
            <p14:sldId id="313"/>
            <p14:sldId id="312"/>
            <p14:sldId id="314"/>
            <p14:sldId id="272"/>
            <p14:sldId id="304"/>
            <p14:sldId id="315"/>
            <p14:sldId id="30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88" autoAdjust="0"/>
    <p:restoredTop sz="94676" autoAdjust="0"/>
  </p:normalViewPr>
  <p:slideViewPr>
    <p:cSldViewPr>
      <p:cViewPr>
        <p:scale>
          <a:sx n="90" d="100"/>
          <a:sy n="90" d="100"/>
        </p:scale>
        <p:origin x="-13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75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594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802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4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48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60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19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41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301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6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9D3BE-1187-4C4D-AC9F-F72A99CAC4BE}" type="datetimeFigureOut">
              <a:rPr lang="ru-RU" smtClean="0"/>
              <a:t>18.03.2011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01EE1-CACE-455D-86F9-A0251C93EF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02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vkontakte.ru/club7935503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vkontakte.ru/club7388896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agluhov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mm@titansoft.ru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vkontakte.ru/club1107255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entury Gothic" pitchFamily="34" charset="0"/>
              </a:rPr>
              <a:t>Продвижение в социальных медиа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65313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latin typeface="Century Gothic" pitchFamily="34" charset="0"/>
              </a:rPr>
              <a:t>Александр Глухов</a:t>
            </a:r>
          </a:p>
          <a:p>
            <a:pPr algn="r"/>
            <a:r>
              <a:rPr lang="ru-RU" sz="2000" dirty="0" smtClean="0">
                <a:latin typeface="Century Gothic" pitchFamily="34" charset="0"/>
              </a:rPr>
              <a:t>Руководитель отдела </a:t>
            </a:r>
            <a:r>
              <a:rPr lang="en-US" sz="2000" dirty="0" smtClean="0">
                <a:latin typeface="Century Gothic" pitchFamily="34" charset="0"/>
              </a:rPr>
              <a:t>SMM</a:t>
            </a:r>
            <a:endParaRPr lang="ru-RU" sz="2000" dirty="0" smtClean="0">
              <a:latin typeface="Century Gothic" pitchFamily="34" charset="0"/>
            </a:endParaRPr>
          </a:p>
          <a:p>
            <a:pPr algn="r"/>
            <a:r>
              <a:rPr lang="en-US" sz="2000" dirty="0" err="1" smtClean="0">
                <a:latin typeface="Century Gothic" pitchFamily="34" charset="0"/>
              </a:rPr>
              <a:t>TitanSoft</a:t>
            </a:r>
            <a:endParaRPr lang="ru-RU" sz="20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890" y="908720"/>
            <a:ext cx="5022590" cy="5690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2780928"/>
            <a:ext cx="36679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Информируют </a:t>
            </a:r>
          </a:p>
          <a:p>
            <a:r>
              <a:rPr lang="ru-RU" sz="2400" dirty="0">
                <a:latin typeface="Century Gothic" pitchFamily="34" charset="0"/>
              </a:rPr>
              <a:t> </a:t>
            </a:r>
            <a:r>
              <a:rPr lang="ru-RU" sz="2400" dirty="0" smtClean="0">
                <a:latin typeface="Century Gothic" pitchFamily="34" charset="0"/>
              </a:rPr>
              <a:t>                      об акциях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0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7123"/>
            <a:ext cx="5616624" cy="5319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49586" y="3140968"/>
            <a:ext cx="1766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Помогают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47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764704"/>
            <a:ext cx="5256584" cy="608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7433" y="3356992"/>
            <a:ext cx="3052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Собирают отзывы*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28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059832" y="1095127"/>
            <a:ext cx="2922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*Будьте готовы к…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7" y="1984372"/>
            <a:ext cx="7600177" cy="446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05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210003" y="1885929"/>
            <a:ext cx="1962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Развлекают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4" y="836712"/>
            <a:ext cx="5388843" cy="467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 descr="http://cs10539.vkontakte.ru/u100460588/125917669/y_72cc1f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645024"/>
            <a:ext cx="5060476" cy="3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1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111351"/>
            <a:ext cx="18181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Вовлекают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7" y="764704"/>
            <a:ext cx="6569766" cy="5970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8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entury Gothic" pitchFamily="34" charset="0"/>
              </a:rPr>
              <a:t>LG: </a:t>
            </a:r>
            <a:r>
              <a:rPr lang="ru-RU" sz="4000" dirty="0" smtClean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2" y="764704"/>
            <a:ext cx="6479210" cy="607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19117" y="3068960"/>
            <a:ext cx="1829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Поощряют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6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13340" y="2636912"/>
            <a:ext cx="34868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Century Gothic" pitchFamily="34" charset="0"/>
              </a:rPr>
              <a:t>Что в итоге?</a:t>
            </a:r>
            <a:endParaRPr lang="ru-RU" sz="4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5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5461708" cy="5199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20414" y="3284984"/>
            <a:ext cx="33441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Собственный </a:t>
            </a:r>
          </a:p>
          <a:p>
            <a:r>
              <a:rPr lang="ru-RU" sz="2400" dirty="0">
                <a:latin typeface="Century Gothic" pitchFamily="34" charset="0"/>
              </a:rPr>
              <a:t> </a:t>
            </a:r>
            <a:r>
              <a:rPr lang="ru-RU" sz="2400" dirty="0" smtClean="0">
                <a:latin typeface="Century Gothic" pitchFamily="34" charset="0"/>
              </a:rPr>
              <a:t>        медиа-канал…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15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entury Gothic" pitchFamily="34" charset="0"/>
              </a:rPr>
              <a:t>LG: </a:t>
            </a:r>
            <a:r>
              <a:rPr lang="ru-RU" sz="4000" dirty="0" smtClean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924944"/>
            <a:ext cx="4696544" cy="5760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с лояльной  аудиторией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9460" name="Picture 4" descr="http://cs10692.vkontakte.ru/u5411819/127844294/y_7b74d1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096" y="764704"/>
            <a:ext cx="358437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12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entury Gothic" pitchFamily="34" charset="0"/>
              </a:rPr>
              <a:t>Аудитория социальных медиа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>
                <a:latin typeface="Century Gothic" pitchFamily="34" charset="0"/>
              </a:rPr>
              <a:t>Социальные сети посещает  каждый второй пользователь Интернета (52</a:t>
            </a:r>
            <a:r>
              <a:rPr lang="ru-RU" sz="2400" dirty="0" smtClean="0">
                <a:latin typeface="Century Gothic" pitchFamily="34" charset="0"/>
              </a:rPr>
              <a:t>%);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pPr lvl="0"/>
            <a:r>
              <a:rPr lang="ru-RU" sz="2400" dirty="0">
                <a:latin typeface="Century Gothic" pitchFamily="34" charset="0"/>
              </a:rPr>
              <a:t>26% посещают социальные сети ежедневно</a:t>
            </a:r>
            <a:r>
              <a:rPr lang="ru-RU" sz="2400" dirty="0" smtClean="0">
                <a:latin typeface="Century Gothic" pitchFamily="34" charset="0"/>
              </a:rPr>
              <a:t>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pPr lvl="0"/>
            <a:r>
              <a:rPr lang="ru-RU" sz="2400" dirty="0">
                <a:latin typeface="Century Gothic" pitchFamily="34" charset="0"/>
              </a:rPr>
              <a:t>31% посещают социальные сети несколько раз в </a:t>
            </a:r>
            <a:r>
              <a:rPr lang="ru-RU" sz="2400" dirty="0" smtClean="0">
                <a:latin typeface="Century Gothic" pitchFamily="34" charset="0"/>
              </a:rPr>
              <a:t>неделю.</a:t>
            </a:r>
          </a:p>
          <a:p>
            <a:pPr lvl="0"/>
            <a:endParaRPr lang="ru-RU" sz="2400" dirty="0">
              <a:latin typeface="Century Gothic" pitchFamily="34" charset="0"/>
            </a:endParaRPr>
          </a:p>
          <a:p>
            <a:pPr lvl="0"/>
            <a:endParaRPr lang="ru-RU" sz="2400" dirty="0" smtClean="0">
              <a:latin typeface="Century Gothic" pitchFamily="34" charset="0"/>
            </a:endParaRPr>
          </a:p>
          <a:p>
            <a:pPr marL="0" lvl="0" indent="0" algn="r">
              <a:buNone/>
            </a:pPr>
            <a:endParaRPr lang="ru-RU" sz="1600" dirty="0" smtClean="0">
              <a:latin typeface="Century Gothic" pitchFamily="34" charset="0"/>
            </a:endParaRPr>
          </a:p>
          <a:p>
            <a:pPr marL="0" lvl="0" indent="0" algn="r">
              <a:buNone/>
            </a:pPr>
            <a:r>
              <a:rPr lang="ru-RU" sz="1600" dirty="0" smtClean="0">
                <a:latin typeface="Century Gothic" pitchFamily="34" charset="0"/>
              </a:rPr>
              <a:t>По данным ВЦИОМ</a:t>
            </a:r>
            <a:endParaRPr lang="ru-RU" sz="16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57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225505" y="3212976"/>
            <a:ext cx="30909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entury Gothic" pitchFamily="34" charset="0"/>
              </a:rPr>
              <a:t> </a:t>
            </a:r>
            <a:r>
              <a:rPr lang="ru-RU" sz="2400" dirty="0" smtClean="0">
                <a:latin typeface="Century Gothic" pitchFamily="34" charset="0"/>
              </a:rPr>
              <a:t>которая  покупает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21508" name="Picture 4" descr="http://cs1683.vkontakte.ru/u1458216/95217487/x_e3cb270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4956"/>
            <a:ext cx="3968658" cy="506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36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группа</a:t>
            </a:r>
            <a:endParaRPr lang="ru-RU" sz="4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376" y="1700808"/>
            <a:ext cx="5092686" cy="3463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3356992"/>
            <a:ext cx="3449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и всем рекомендует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36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>
              <a:latin typeface="Century Gothic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7450" y="3341219"/>
            <a:ext cx="3381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entury Gothic" pitchFamily="34" charset="0"/>
                <a:hlinkClick r:id="rId2"/>
              </a:rPr>
              <a:t>http://vkontakte.ru/club7935503</a:t>
            </a:r>
            <a:endParaRPr lang="ru-RU" sz="1600" dirty="0">
              <a:latin typeface="Century Gothic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28473"/>
            <a:ext cx="5652120" cy="6029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4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Позиционирование:</a:t>
            </a:r>
            <a:endParaRPr lang="en-US" sz="2400" b="1" dirty="0" smtClean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Клуб любителей техники и бренда </a:t>
            </a:r>
            <a:r>
              <a:rPr lang="en-US" sz="2400" dirty="0" smtClean="0">
                <a:latin typeface="Century Gothic" pitchFamily="34" charset="0"/>
              </a:rPr>
              <a:t>Apple</a:t>
            </a:r>
            <a:r>
              <a:rPr lang="ru-RU" sz="2400" dirty="0" smtClean="0">
                <a:latin typeface="Century Gothic" pitchFamily="34" charset="0"/>
              </a:rPr>
              <a:t>, который организовали сотрудники интернет-магазина </a:t>
            </a:r>
            <a:r>
              <a:rPr lang="en-US" sz="2400" dirty="0" smtClean="0">
                <a:latin typeface="Century Gothic" pitchFamily="34" charset="0"/>
              </a:rPr>
              <a:t>Store-Apple.</a:t>
            </a: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Социальный объект: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Техника </a:t>
            </a:r>
            <a:r>
              <a:rPr lang="en-US" sz="2400" dirty="0" smtClean="0">
                <a:latin typeface="Century Gothic" pitchFamily="34" charset="0"/>
              </a:rPr>
              <a:t>Apple</a:t>
            </a:r>
            <a:r>
              <a:rPr lang="ru-RU" sz="2400" dirty="0">
                <a:latin typeface="Century Gothic" pitchFamily="34" charset="0"/>
              </a:rPr>
              <a:t>.</a:t>
            </a:r>
            <a:endParaRPr lang="en-US" sz="2400" dirty="0" smtClean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Коммерческая составляющая: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Ссылка на интернет-магазин. 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Анонсы ассортимента в интернет-магазине.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Каталог товаров в группе.</a:t>
            </a:r>
            <a:endParaRPr lang="en-US" sz="2400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0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latin typeface="Century Gothic" pitchFamily="34" charset="0"/>
              </a:rPr>
              <a:t>Что делают</a:t>
            </a:r>
            <a:r>
              <a:rPr lang="ru-RU" dirty="0" smtClean="0">
                <a:latin typeface="Century Gothic" pitchFamily="34" charset="0"/>
              </a:rPr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23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 smtClean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38100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814672"/>
            <a:ext cx="5344433" cy="4000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3420289"/>
            <a:ext cx="3810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Информируют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41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668721" y="3068960"/>
            <a:ext cx="1887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Общаются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307" y="669403"/>
            <a:ext cx="5893693" cy="5975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45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5792" y="3212976"/>
            <a:ext cx="2674640" cy="748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Развлекают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6146" name="Picture 2" descr="http://cs10569.vkontakte.ru/u10252328/122197316/y_572db9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92" y="944487"/>
            <a:ext cx="3754744" cy="591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72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5272" y="4509120"/>
            <a:ext cx="2386608" cy="964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Вовлекают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0169"/>
            <a:ext cx="6516216" cy="2640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228" y="3429000"/>
            <a:ext cx="4766260" cy="338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2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186672" y="3132257"/>
            <a:ext cx="2489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Консультируют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569526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0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entury Gothic" pitchFamily="34" charset="0"/>
              </a:rPr>
              <a:t>Преимущества социальных медиа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Century Gothic" pitchFamily="34" charset="0"/>
              </a:rPr>
              <a:t>Привычная среда для </a:t>
            </a:r>
            <a:r>
              <a:rPr lang="ru-RU" sz="2800" dirty="0" smtClean="0">
                <a:latin typeface="Century Gothic" pitchFamily="34" charset="0"/>
              </a:rPr>
              <a:t>пользователей;</a:t>
            </a:r>
          </a:p>
          <a:p>
            <a:r>
              <a:rPr lang="ru-RU" sz="2800" dirty="0" err="1" smtClean="0">
                <a:latin typeface="Century Gothic" pitchFamily="34" charset="0"/>
              </a:rPr>
              <a:t>Гипертаргетинг</a:t>
            </a:r>
            <a:r>
              <a:rPr lang="ru-RU" sz="2800" dirty="0" smtClean="0">
                <a:latin typeface="Century Gothic" pitchFamily="34" charset="0"/>
              </a:rPr>
              <a:t> аудитории;</a:t>
            </a:r>
          </a:p>
          <a:p>
            <a:r>
              <a:rPr lang="ru-RU" sz="2800" dirty="0">
                <a:latin typeface="Century Gothic" pitchFamily="34" charset="0"/>
              </a:rPr>
              <a:t>Прямой контакт с потребителями</a:t>
            </a:r>
            <a:r>
              <a:rPr lang="ru-RU" sz="2800" dirty="0" smtClean="0">
                <a:latin typeface="Century Gothic" pitchFamily="34" charset="0"/>
              </a:rPr>
              <a:t>;</a:t>
            </a:r>
          </a:p>
          <a:p>
            <a:r>
              <a:rPr lang="ru-RU" sz="2800" dirty="0" smtClean="0">
                <a:latin typeface="Century Gothic" pitchFamily="34" charset="0"/>
              </a:rPr>
              <a:t>Вовлечение пользователей;</a:t>
            </a:r>
          </a:p>
          <a:p>
            <a:r>
              <a:rPr lang="ru-RU" sz="2800" dirty="0" smtClean="0">
                <a:latin typeface="Century Gothic" pitchFamily="34" charset="0"/>
              </a:rPr>
              <a:t>Обратная связь;</a:t>
            </a:r>
          </a:p>
          <a:p>
            <a:r>
              <a:rPr lang="ru-RU" sz="2800" dirty="0">
                <a:latin typeface="Century Gothic" pitchFamily="34" charset="0"/>
              </a:rPr>
              <a:t>Сарафанное </a:t>
            </a:r>
            <a:r>
              <a:rPr lang="ru-RU" sz="2800" dirty="0" smtClean="0">
                <a:latin typeface="Century Gothic" pitchFamily="34" charset="0"/>
              </a:rPr>
              <a:t>радио</a:t>
            </a:r>
            <a:r>
              <a:rPr lang="en-US" sz="2800" dirty="0" smtClean="0">
                <a:latin typeface="Century Gothic" pitchFamily="34" charset="0"/>
              </a:rPr>
              <a:t>;</a:t>
            </a:r>
          </a:p>
          <a:p>
            <a:r>
              <a:rPr lang="ru-RU" sz="2800" dirty="0" smtClean="0">
                <a:latin typeface="Century Gothic" pitchFamily="34" charset="0"/>
              </a:rPr>
              <a:t>Скорей всего еще нет конкурентов.</a:t>
            </a:r>
            <a:endParaRPr lang="ru-RU" sz="2800" dirty="0">
              <a:latin typeface="Century Gothic" pitchFamily="34" charset="0"/>
            </a:endParaRPr>
          </a:p>
          <a:p>
            <a:endParaRPr lang="ru-RU" sz="2800" dirty="0">
              <a:latin typeface="Century Gothic" pitchFamily="34" charset="0"/>
            </a:endParaRPr>
          </a:p>
          <a:p>
            <a:endParaRPr lang="ru-RU" sz="2800" dirty="0">
              <a:latin typeface="Century Gothic" pitchFamily="34" charset="0"/>
            </a:endParaRPr>
          </a:p>
          <a:p>
            <a:endParaRPr lang="ru-RU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232" y="3328392"/>
            <a:ext cx="2458616" cy="892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Продают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929" y="836712"/>
            <a:ext cx="6124575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57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Century Gothic" pitchFamily="34" charset="0"/>
              </a:rPr>
              <a:t>Что в итоге?</a:t>
            </a:r>
            <a:endParaRPr lang="ru-RU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20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-16227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63" y="908720"/>
            <a:ext cx="3308573" cy="556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15550" y="3212976"/>
            <a:ext cx="2396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Узнаваемость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95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-16227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131" y="1954583"/>
            <a:ext cx="6443229" cy="488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1618" y="980728"/>
            <a:ext cx="2454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Канал продаж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35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entury Gothic" pitchFamily="34" charset="0"/>
              </a:rPr>
              <a:t>Любители </a:t>
            </a:r>
            <a:r>
              <a:rPr lang="en-US" sz="3600" dirty="0">
                <a:latin typeface="Century Gothic" pitchFamily="34" charset="0"/>
              </a:rPr>
              <a:t>APPLE. </a:t>
            </a:r>
            <a:r>
              <a:rPr lang="ru-RU" sz="3600" dirty="0">
                <a:latin typeface="Century Gothic" pitchFamily="34" charset="0"/>
              </a:rPr>
              <a:t>Клуб </a:t>
            </a:r>
            <a:r>
              <a:rPr lang="en-US" sz="3600" dirty="0">
                <a:latin typeface="Century Gothic" pitchFamily="34" charset="0"/>
              </a:rPr>
              <a:t>Store-Apple</a:t>
            </a:r>
            <a:endParaRPr lang="ru-RU" sz="3600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053193"/>
            <a:ext cx="8928992" cy="109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18794" y="2060848"/>
            <a:ext cx="2693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Трафик на сайт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8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30628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Century Gothic" pitchFamily="34" charset="0"/>
              </a:rPr>
              <a:t>Турагентство «Лепесток»</a:t>
            </a:r>
            <a:endParaRPr lang="ru-RU" sz="4000" dirty="0">
              <a:latin typeface="Century Gothic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12034"/>
            <a:ext cx="4320480" cy="612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60247" y="3429000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entury Gothic" pitchFamily="34" charset="0"/>
                <a:hlinkClick r:id="rId3"/>
              </a:rPr>
              <a:t>http://vkontakte.ru/club7388896</a:t>
            </a:r>
            <a:endParaRPr lang="ru-RU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47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latin typeface="Century Gothic" pitchFamily="34" charset="0"/>
              </a:rPr>
              <a:t>Позиционирование:</a:t>
            </a:r>
            <a:endParaRPr lang="en-US" sz="2400" b="1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Официальная группа туристического агентства «Лепесток»</a:t>
            </a:r>
            <a:r>
              <a:rPr lang="en-US" sz="2400" dirty="0" smtClean="0">
                <a:latin typeface="Century Gothic" pitchFamily="34" charset="0"/>
              </a:rPr>
              <a:t>.</a:t>
            </a: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>
                <a:latin typeface="Century Gothic" pitchFamily="34" charset="0"/>
              </a:rPr>
              <a:t>Социальный объект: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Отдых и туризм.</a:t>
            </a: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>
                <a:latin typeface="Century Gothic" pitchFamily="34" charset="0"/>
              </a:rPr>
              <a:t>Коммерческая составляющая</a:t>
            </a:r>
            <a:r>
              <a:rPr lang="ru-RU" sz="2400" b="1" dirty="0" smtClean="0">
                <a:latin typeface="Century Gothic" pitchFamily="34" charset="0"/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Ссылка на сайт.</a:t>
            </a:r>
            <a:endParaRPr lang="ru-RU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Телефоны и адреса компании.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Анонс горящих туров.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Прием заявок.</a:t>
            </a:r>
          </a:p>
          <a:p>
            <a:pPr marL="0" indent="0">
              <a:buNone/>
            </a:pPr>
            <a:endParaRPr lang="ru-RU" sz="2400" dirty="0" smtClean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99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15430" y="2780928"/>
            <a:ext cx="3656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Century Gothic" pitchFamily="34" charset="0"/>
              </a:rPr>
              <a:t>Что делают?</a:t>
            </a:r>
            <a:endParaRPr lang="ru-RU" sz="4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68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4982844" cy="387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84748"/>
            <a:ext cx="3903477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06853" y="1340768"/>
            <a:ext cx="5301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Размещают фото и видео стран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98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88840"/>
            <a:ext cx="5232400" cy="35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212976"/>
            <a:ext cx="3776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Информируют о турах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75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entury Gothic" pitchFamily="34" charset="0"/>
              </a:rPr>
              <a:t>Задачи продвижения в социальных медиа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83357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latin typeface="Century Gothic" pitchFamily="34" charset="0"/>
              </a:rPr>
              <a:t>Формирование </a:t>
            </a:r>
            <a:r>
              <a:rPr lang="ru-RU" sz="2400" dirty="0" smtClean="0">
                <a:latin typeface="Century Gothic" pitchFamily="34" charset="0"/>
              </a:rPr>
              <a:t>пулов </a:t>
            </a:r>
            <a:r>
              <a:rPr lang="ru-RU" sz="2400" dirty="0">
                <a:latin typeface="Century Gothic" pitchFamily="34" charset="0"/>
              </a:rPr>
              <a:t>лояльных клиентов</a:t>
            </a:r>
            <a:r>
              <a:rPr lang="ru-RU" sz="2400" dirty="0" smtClean="0">
                <a:latin typeface="Century Gothic" pitchFamily="34" charset="0"/>
              </a:rPr>
              <a:t>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pPr lvl="0"/>
            <a:r>
              <a:rPr lang="ru-RU" sz="2400" dirty="0">
                <a:latin typeface="Century Gothic" pitchFamily="34" charset="0"/>
              </a:rPr>
              <a:t>Увеличение узнаваемости компании, бренда</a:t>
            </a:r>
            <a:r>
              <a:rPr lang="ru-RU" sz="2400" dirty="0" smtClean="0">
                <a:latin typeface="Century Gothic" pitchFamily="34" charset="0"/>
              </a:rPr>
              <a:t>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pPr lvl="0"/>
            <a:r>
              <a:rPr lang="ru-RU" sz="2400" dirty="0">
                <a:latin typeface="Century Gothic" pitchFamily="34" charset="0"/>
              </a:rPr>
              <a:t>Стимулирование продаж</a:t>
            </a:r>
            <a:r>
              <a:rPr lang="ru-RU" sz="2400" dirty="0" smtClean="0">
                <a:latin typeface="Century Gothic" pitchFamily="34" charset="0"/>
              </a:rPr>
              <a:t>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pPr lvl="0"/>
            <a:r>
              <a:rPr lang="ru-RU" sz="2400" dirty="0">
                <a:latin typeface="Century Gothic" pitchFamily="34" charset="0"/>
              </a:rPr>
              <a:t>Формирование спроса, вывод на рынок нового товара</a:t>
            </a:r>
            <a:r>
              <a:rPr lang="ru-RU" sz="2400" dirty="0" smtClean="0">
                <a:latin typeface="Century Gothic" pitchFamily="34" charset="0"/>
              </a:rPr>
              <a:t>;</a:t>
            </a:r>
          </a:p>
          <a:p>
            <a:pPr marL="0" lvl="0" indent="0">
              <a:buNone/>
            </a:pPr>
            <a:endParaRPr lang="ru-RU" sz="2400" dirty="0">
              <a:latin typeface="Century Gothic" pitchFamily="34" charset="0"/>
            </a:endParaRPr>
          </a:p>
          <a:p>
            <a:r>
              <a:rPr lang="ru-RU" sz="2400" dirty="0">
                <a:latin typeface="Century Gothic" pitchFamily="34" charset="0"/>
              </a:rPr>
              <a:t>Привлечение трафика на сайт.</a:t>
            </a:r>
          </a:p>
        </p:txBody>
      </p:sp>
    </p:spTree>
    <p:extLst>
      <p:ext uri="{BB962C8B-B14F-4D97-AF65-F5344CB8AC3E}">
        <p14:creationId xmlns:p14="http://schemas.microsoft.com/office/powerpoint/2010/main" val="1625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5976664" cy="5194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72200" y="3246075"/>
            <a:ext cx="25923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Принимают</a:t>
            </a:r>
          </a:p>
          <a:p>
            <a:r>
              <a:rPr lang="ru-RU" sz="2400" dirty="0">
                <a:latin typeface="Century Gothic" pitchFamily="34" charset="0"/>
              </a:rPr>
              <a:t> </a:t>
            </a:r>
            <a:r>
              <a:rPr lang="ru-RU" sz="2400" dirty="0" smtClean="0">
                <a:latin typeface="Century Gothic" pitchFamily="34" charset="0"/>
              </a:rPr>
              <a:t>                заявки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Century Gothic" pitchFamily="34" charset="0"/>
              </a:rPr>
              <a:t>Что в итоге?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60100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2339752" y="1167135"/>
            <a:ext cx="4423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Собственный медиа канал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765" y="1916832"/>
            <a:ext cx="3548980" cy="3696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621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3428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Century Gothic" pitchFamily="34" charset="0"/>
              </a:rPr>
              <a:t>Турагентство «Лепесток»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37" y="1993007"/>
            <a:ext cx="5583475" cy="323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3768" y="1196752"/>
            <a:ext cx="39132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Потенциальные клиенты</a:t>
            </a:r>
            <a:endParaRPr lang="ru-RU" sz="24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13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entury Gothic" pitchFamily="34" charset="0"/>
              </a:rPr>
              <a:t>Summary</a:t>
            </a:r>
            <a:endParaRPr lang="ru-RU" sz="4000" dirty="0">
              <a:latin typeface="Century Gothic" pitchFamily="34" charset="0"/>
            </a:endParaRPr>
          </a:p>
        </p:txBody>
      </p:sp>
      <p:sp>
        <p:nvSpPr>
          <p:cNvPr id="36" name="Стрелка вниз 35"/>
          <p:cNvSpPr/>
          <p:nvPr/>
        </p:nvSpPr>
        <p:spPr>
          <a:xfrm>
            <a:off x="2720113" y="836712"/>
            <a:ext cx="3940119" cy="6000528"/>
          </a:xfrm>
          <a:prstGeom prst="downArrow">
            <a:avLst/>
          </a:prstGeom>
          <a:solidFill>
            <a:schemeClr val="lt1">
              <a:alpha val="0"/>
            </a:schemeClr>
          </a:solidFill>
          <a:ln>
            <a:solidFill>
              <a:schemeClr val="dk1">
                <a:alpha val="14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056823" y="6011996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Продажи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82763" y="1143702"/>
            <a:ext cx="2614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Создание площадки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5927" y="2051556"/>
            <a:ext cx="4788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Генерирование релевантного контента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5800" y="2987660"/>
            <a:ext cx="4068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Привлечение целевой аудитории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2693" y="3938986"/>
            <a:ext cx="3114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entury Gothic" pitchFamily="34" charset="0"/>
              </a:rPr>
              <a:t>Community management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4940" y="4859868"/>
            <a:ext cx="2850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Вовлечение аудитории</a:t>
            </a:r>
            <a:endParaRPr lang="ru-RU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66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Рекламное агентство Gra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375" y="4221063"/>
            <a:ext cx="720105" cy="72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Century Gothic" pitchFamily="34" charset="0"/>
              </a:rPr>
              <a:t>Что в будущем?</a:t>
            </a:r>
            <a:endParaRPr lang="ru-RU" sz="4000" dirty="0">
              <a:latin typeface="Century Gothic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484784"/>
            <a:ext cx="4801718" cy="3923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Century Gothic" pitchFamily="34" charset="0"/>
              </a:rPr>
              <a:t>Людям не интересны сайты</a:t>
            </a:r>
            <a:endParaRPr lang="ru-RU" sz="1800" dirty="0">
              <a:latin typeface="Century Gothic" pitchFamily="34" charset="0"/>
            </a:endParaRPr>
          </a:p>
        </p:txBody>
      </p:sp>
      <p:pic>
        <p:nvPicPr>
          <p:cNvPr id="4098" name="Picture 2" descr="Ваш сегодняшний ден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22" y="2204864"/>
            <a:ext cx="7299178" cy="223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787860"/>
            <a:ext cx="78752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entury Gothic" pitchFamily="34" charset="0"/>
              </a:rPr>
              <a:t>Большинство времени </a:t>
            </a:r>
            <a:r>
              <a:rPr lang="ru-RU" dirty="0" smtClean="0">
                <a:latin typeface="Century Gothic" pitchFamily="34" charset="0"/>
              </a:rPr>
              <a:t>проводят </a:t>
            </a:r>
            <a:r>
              <a:rPr lang="ru-RU" dirty="0">
                <a:latin typeface="Century Gothic" pitchFamily="34" charset="0"/>
              </a:rPr>
              <a:t>в социальных медиа</a:t>
            </a:r>
            <a:endParaRPr lang="ru-RU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07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4557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56773" y="2996952"/>
            <a:ext cx="12955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Century Gothic" pitchFamily="34" charset="0"/>
              </a:rPr>
              <a:t>В</a:t>
            </a:r>
            <a:r>
              <a:rPr lang="ru-RU" sz="4000" dirty="0" smtClean="0">
                <a:latin typeface="Century Gothic" pitchFamily="34" charset="0"/>
              </a:rPr>
              <a:t>сё!</a:t>
            </a:r>
            <a:endParaRPr lang="ru-RU" sz="40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58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3176"/>
            <a:ext cx="19050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4081" y="1700808"/>
            <a:ext cx="320792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entury Gothic" pitchFamily="34" charset="0"/>
              </a:rPr>
              <a:t>Александр Глухов</a:t>
            </a:r>
            <a:endParaRPr lang="en-US" dirty="0" smtClean="0">
              <a:latin typeface="Century Gothic" pitchFamily="34" charset="0"/>
            </a:endParaRPr>
          </a:p>
          <a:p>
            <a:endParaRPr lang="en-US" dirty="0" smtClean="0">
              <a:latin typeface="Century Gothic" pitchFamily="34" charset="0"/>
            </a:endParaRPr>
          </a:p>
          <a:p>
            <a:r>
              <a:rPr lang="ru-RU" dirty="0">
                <a:latin typeface="Century Gothic" pitchFamily="34" charset="0"/>
              </a:rPr>
              <a:t>Руководитель отдела </a:t>
            </a:r>
            <a:r>
              <a:rPr lang="en-US" dirty="0" smtClean="0">
                <a:latin typeface="Century Gothic" pitchFamily="34" charset="0"/>
              </a:rPr>
              <a:t>SMM</a:t>
            </a:r>
          </a:p>
          <a:p>
            <a:r>
              <a:rPr lang="en-US" dirty="0" err="1" smtClean="0">
                <a:latin typeface="Century Gothic" pitchFamily="34" charset="0"/>
              </a:rPr>
              <a:t>TitanSoft</a:t>
            </a:r>
            <a:endParaRPr lang="en-US" dirty="0" smtClean="0">
              <a:latin typeface="Century Gothic" pitchFamily="34" charset="0"/>
            </a:endParaRPr>
          </a:p>
          <a:p>
            <a:endParaRPr lang="en-US" dirty="0" smtClean="0">
              <a:latin typeface="Century Gothic" pitchFamily="34" charset="0"/>
            </a:endParaRPr>
          </a:p>
          <a:p>
            <a:r>
              <a:rPr lang="en-US" dirty="0">
                <a:latin typeface="Century Gothic" pitchFamily="34" charset="0"/>
                <a:hlinkClick r:id="rId3"/>
              </a:rPr>
              <a:t>facebook.com/</a:t>
            </a:r>
            <a:r>
              <a:rPr lang="en-US" dirty="0" err="1">
                <a:latin typeface="Century Gothic" pitchFamily="34" charset="0"/>
                <a:hlinkClick r:id="rId3"/>
              </a:rPr>
              <a:t>agluhov</a:t>
            </a:r>
            <a:endParaRPr lang="en-US" dirty="0">
              <a:latin typeface="Century Gothic" pitchFamily="34" charset="0"/>
            </a:endParaRPr>
          </a:p>
          <a:p>
            <a:endParaRPr lang="en-US" dirty="0" smtClean="0">
              <a:latin typeface="Century Gothic" pitchFamily="34" charset="0"/>
            </a:endParaRPr>
          </a:p>
          <a:p>
            <a:r>
              <a:rPr lang="en-US" dirty="0" smtClean="0">
                <a:latin typeface="Century Gothic" pitchFamily="34" charset="0"/>
                <a:hlinkClick r:id="rId4"/>
              </a:rPr>
              <a:t>smm@titansoft.ru</a:t>
            </a:r>
            <a:endParaRPr lang="en-US" dirty="0" smtClean="0">
              <a:latin typeface="Century Gothic" pitchFamily="34" charset="0"/>
            </a:endParaRPr>
          </a:p>
          <a:p>
            <a:endParaRPr lang="en-US" dirty="0" smtClean="0">
              <a:latin typeface="Century Gothic" pitchFamily="34" charset="0"/>
            </a:endParaRPr>
          </a:p>
          <a:p>
            <a:r>
              <a:rPr lang="en-US" dirty="0" smtClean="0">
                <a:latin typeface="Century Gothic" pitchFamily="34" charset="0"/>
              </a:rPr>
              <a:t>(</a:t>
            </a:r>
            <a:r>
              <a:rPr lang="en-US" dirty="0">
                <a:latin typeface="Century Gothic" pitchFamily="34" charset="0"/>
              </a:rPr>
              <a:t>343) 217-80-79</a:t>
            </a:r>
            <a:endParaRPr lang="ru-RU" dirty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  <a:p>
            <a:endParaRPr lang="en-US" dirty="0" smtClean="0">
              <a:latin typeface="Century Gothic" pitchFamily="34" charset="0"/>
            </a:endParaRPr>
          </a:p>
          <a:p>
            <a:endParaRPr lang="ru-RU" dirty="0" smtClean="0">
              <a:latin typeface="Century Gothic" pitchFamily="34" charset="0"/>
            </a:endParaRPr>
          </a:p>
          <a:p>
            <a:endParaRPr lang="ru-RU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5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7403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Примеры</a:t>
            </a:r>
            <a:endParaRPr lang="ru-RU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3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</a:t>
            </a:r>
            <a:r>
              <a:rPr lang="ru-RU" sz="4000" dirty="0" smtClean="0">
                <a:latin typeface="Century Gothic" pitchFamily="34" charset="0"/>
              </a:rPr>
              <a:t>группа</a:t>
            </a:r>
            <a:endParaRPr lang="ru-RU" sz="4000" dirty="0">
              <a:latin typeface="Century Gothic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580112" y="3645024"/>
            <a:ext cx="4618856" cy="2908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entury Gothic" pitchFamily="34" charset="0"/>
                <a:hlinkClick r:id="rId2"/>
              </a:rPr>
              <a:t>http://vkontakte.ru/club11072550</a:t>
            </a:r>
            <a:endParaRPr lang="ru-RU" sz="1600" dirty="0">
              <a:latin typeface="Century Gothic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4" y="766704"/>
            <a:ext cx="5375742" cy="6064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48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848" y="127930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Позиционирование: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Официальная группа компании </a:t>
            </a:r>
            <a:r>
              <a:rPr lang="en-US" sz="2400" dirty="0" smtClean="0">
                <a:latin typeface="Century Gothic" pitchFamily="34" charset="0"/>
              </a:rPr>
              <a:t>LG.</a:t>
            </a: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Социальный объект: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Техника </a:t>
            </a:r>
            <a:r>
              <a:rPr lang="en-US" sz="2400" dirty="0" smtClean="0">
                <a:latin typeface="Century Gothic" pitchFamily="34" charset="0"/>
              </a:rPr>
              <a:t>LG</a:t>
            </a:r>
            <a:r>
              <a:rPr lang="ru-RU" sz="2400" dirty="0" smtClean="0">
                <a:latin typeface="Century Gothic" pitchFamily="34" charset="0"/>
              </a:rPr>
              <a:t>, </a:t>
            </a:r>
            <a:r>
              <a:rPr lang="en-US" sz="2400" dirty="0" smtClean="0">
                <a:latin typeface="Century Gothic" pitchFamily="34" charset="0"/>
              </a:rPr>
              <a:t>Android, </a:t>
            </a:r>
            <a:r>
              <a:rPr lang="ru-RU" sz="2400" dirty="0" smtClean="0">
                <a:latin typeface="Century Gothic" pitchFamily="34" charset="0"/>
              </a:rPr>
              <a:t>гаджеты.</a:t>
            </a:r>
            <a:endParaRPr lang="en-US" sz="2400" dirty="0" smtClean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Century Gothic" pitchFamily="34" charset="0"/>
              </a:rPr>
              <a:t>Коммерческая составляющая: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Анонсы новинок.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Ссылки на акции в интернет-магазинах.</a:t>
            </a:r>
          </a:p>
          <a:p>
            <a:pPr marL="0" indent="0">
              <a:buNone/>
            </a:pPr>
            <a:r>
              <a:rPr lang="ru-RU" sz="2400" dirty="0" smtClean="0">
                <a:latin typeface="Century Gothic" pitchFamily="34" charset="0"/>
              </a:rPr>
              <a:t>Подписка на рассылку.</a:t>
            </a:r>
            <a:endParaRPr lang="en-US" sz="2400" dirty="0" smtClean="0">
              <a:latin typeface="Century Gothic" pitchFamily="34" charset="0"/>
            </a:endParaRPr>
          </a:p>
          <a:p>
            <a:pPr marL="0" indent="0">
              <a:buNone/>
            </a:pPr>
            <a:endParaRPr lang="en-US" sz="2400" dirty="0">
              <a:latin typeface="Century Gothic" pitchFamily="34" charset="0"/>
            </a:endParaRPr>
          </a:p>
          <a:p>
            <a:pPr marL="0" indent="0">
              <a:buNone/>
            </a:pPr>
            <a:endParaRPr lang="ru-RU" sz="2400" dirty="0">
              <a:latin typeface="Century Gothic" pitchFamily="34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 </a:t>
            </a:r>
            <a:r>
              <a:rPr lang="ru-RU" sz="4000" dirty="0" smtClean="0">
                <a:latin typeface="Century Gothic" pitchFamily="34" charset="0"/>
              </a:rPr>
              <a:t>группа</a:t>
            </a:r>
            <a:endParaRPr lang="ru-RU" sz="40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67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latin typeface="Century Gothic" pitchFamily="34" charset="0"/>
              </a:rPr>
              <a:t>Что делают</a:t>
            </a:r>
            <a:r>
              <a:rPr lang="ru-RU" dirty="0" smtClean="0">
                <a:latin typeface="Century Gothic" pitchFamily="34" charset="0"/>
              </a:rPr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39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-243408"/>
            <a:ext cx="8229600" cy="1143000"/>
          </a:xfrm>
        </p:spPr>
        <p:txBody>
          <a:bodyPr/>
          <a:lstStyle/>
          <a:p>
            <a:r>
              <a:rPr lang="en-US" dirty="0">
                <a:latin typeface="Century Gothic" pitchFamily="34" charset="0"/>
              </a:rPr>
              <a:t>LG: </a:t>
            </a:r>
            <a:r>
              <a:rPr lang="ru-RU" sz="4000" dirty="0">
                <a:latin typeface="Century Gothic" pitchFamily="34" charset="0"/>
              </a:rPr>
              <a:t>Официальная</a:t>
            </a:r>
            <a:r>
              <a:rPr lang="ru-RU" dirty="0">
                <a:latin typeface="Century Gothic" pitchFamily="34" charset="0"/>
              </a:rPr>
              <a:t> группа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92696"/>
            <a:ext cx="619125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38576" y="1628800"/>
            <a:ext cx="25539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entury Gothic" pitchFamily="34" charset="0"/>
              </a:rPr>
              <a:t>Информируют</a:t>
            </a:r>
          </a:p>
          <a:p>
            <a:r>
              <a:rPr lang="ru-RU" sz="2400" dirty="0" smtClean="0">
                <a:latin typeface="Century Gothic" pitchFamily="34" charset="0"/>
              </a:rPr>
              <a:t>о товарах</a:t>
            </a:r>
            <a:endParaRPr lang="ru-RU" sz="2400" dirty="0">
              <a:latin typeface="Century Gothic" pitchFamily="34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034" y="3068960"/>
            <a:ext cx="435846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487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3230</TotalTime>
  <Words>486</Words>
  <Application>Microsoft Office PowerPoint</Application>
  <PresentationFormat>Экран (4:3)</PresentationFormat>
  <Paragraphs>161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Тема Office</vt:lpstr>
      <vt:lpstr>Продвижение в социальных медиа</vt:lpstr>
      <vt:lpstr>Аудитория социальных медиа</vt:lpstr>
      <vt:lpstr>Преимущества социальных медиа</vt:lpstr>
      <vt:lpstr>Задачи продвижения в социальных медиа</vt:lpstr>
      <vt:lpstr>Примеры</vt:lpstr>
      <vt:lpstr>LG: Официальная группа</vt:lpstr>
      <vt:lpstr>LG: Официальная группа</vt:lpstr>
      <vt:lpstr>Что делают?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Презентация PowerPoint</vt:lpstr>
      <vt:lpstr>LG: Официальная группа</vt:lpstr>
      <vt:lpstr>LG: Официальная группа</vt:lpstr>
      <vt:lpstr>LG: Официальная группа</vt:lpstr>
      <vt:lpstr>LG: Официальная группа</vt:lpstr>
      <vt:lpstr>Любители APPLE. Клуб Store-Apple</vt:lpstr>
      <vt:lpstr>Любители APPLE. Клуб Store-Apple</vt:lpstr>
      <vt:lpstr>Что делают?</vt:lpstr>
      <vt:lpstr>Любители APPLE. Клуб Store-Apple</vt:lpstr>
      <vt:lpstr>Любители APPLE. Клуб Store-Apple</vt:lpstr>
      <vt:lpstr>Любители APPLE. Клуб Store-Apple</vt:lpstr>
      <vt:lpstr>Любители APPLE. Клуб Store-Apple</vt:lpstr>
      <vt:lpstr>Любители APPLE. Клуб Store-Apple</vt:lpstr>
      <vt:lpstr>Любители APPLE. Клуб Store-Apple</vt:lpstr>
      <vt:lpstr>Что в итоге?</vt:lpstr>
      <vt:lpstr>Любители APPLE. Клуб Store-Apple</vt:lpstr>
      <vt:lpstr>Любители APPLE. Клуб Store-Apple</vt:lpstr>
      <vt:lpstr>Любители APPLE. Клуб Store-Apple</vt:lpstr>
      <vt:lpstr>Турагентство «Лепесток»</vt:lpstr>
      <vt:lpstr>Турагентство «Лепесток»</vt:lpstr>
      <vt:lpstr>Презентация PowerPoint</vt:lpstr>
      <vt:lpstr>Турагентство «Лепесток»</vt:lpstr>
      <vt:lpstr>Турагентство «Лепесток»</vt:lpstr>
      <vt:lpstr>Турагентство «Лепесток»</vt:lpstr>
      <vt:lpstr>Что в итоге?</vt:lpstr>
      <vt:lpstr>Турагентство «Лепесток»</vt:lpstr>
      <vt:lpstr>Турагентство «Лепесток»</vt:lpstr>
      <vt:lpstr>Summary</vt:lpstr>
      <vt:lpstr>Что в будущем?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Продвижение в социальных сетях</dc:title>
  <dc:creator>Alex</dc:creator>
  <cp:lastModifiedBy>user</cp:lastModifiedBy>
  <cp:revision>76</cp:revision>
  <dcterms:created xsi:type="dcterms:W3CDTF">2011-03-15T02:25:43Z</dcterms:created>
  <dcterms:modified xsi:type="dcterms:W3CDTF">2011-03-18T08:04:31Z</dcterms:modified>
</cp:coreProperties>
</file>